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70" r:id="rId12"/>
    <p:sldId id="271" r:id="rId13"/>
    <p:sldId id="275" r:id="rId14"/>
    <p:sldId id="272" r:id="rId15"/>
    <p:sldId id="276" r:id="rId16"/>
    <p:sldId id="273" r:id="rId17"/>
    <p:sldId id="278" r:id="rId18"/>
    <p:sldId id="274" r:id="rId19"/>
    <p:sldId id="277" r:id="rId20"/>
    <p:sldId id="266" r:id="rId21"/>
    <p:sldId id="267" r:id="rId22"/>
    <p:sldId id="268" r:id="rId23"/>
    <p:sldId id="28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9" d="100"/>
          <a:sy n="69" d="100"/>
        </p:scale>
        <p:origin x="1200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060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9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54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754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93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386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552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603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356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18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907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82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04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850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28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213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3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3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951578"/>
            <a:ext cx="5308866" cy="1515533"/>
          </a:xfrm>
        </p:spPr>
        <p:txBody>
          <a:bodyPr>
            <a:normAutofit fontScale="90000"/>
          </a:bodyPr>
          <a:lstStyle/>
          <a:p>
            <a:r>
              <a:rPr dirty="0"/>
              <a:t>Detection of Counterfeit Bangladeshi Notes Using CNN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Jahin Al Hasan Joy</a:t>
            </a:r>
            <a:endParaRPr lang="en-US" dirty="0"/>
          </a:p>
          <a:p>
            <a:r>
              <a:rPr lang="en-US" dirty="0"/>
              <a:t>CS, GSU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Training &amp;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ImageDataGenerator</a:t>
            </a:r>
            <a:r>
              <a:rPr dirty="0"/>
              <a:t> used to feed images with real-time augmentation.</a:t>
            </a:r>
          </a:p>
          <a:p>
            <a:r>
              <a:rPr dirty="0"/>
              <a:t>Separate validation set used to monitor overfitting.</a:t>
            </a:r>
          </a:p>
          <a:p>
            <a:r>
              <a:rPr dirty="0"/>
              <a:t>Training accuracy monitored over several epochs.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80BB50-293B-3B62-7881-8814813E4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748" y="730178"/>
            <a:ext cx="6345936" cy="26573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C2CA2-72B9-DF77-A9E7-9FFF4DCDF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48" y="3432306"/>
            <a:ext cx="6345936" cy="26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48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BA8E48-A945-B7A2-9AF1-4301B5719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99" y="1124712"/>
            <a:ext cx="9158743" cy="4608576"/>
          </a:xfrm>
        </p:spPr>
      </p:pic>
    </p:spTree>
    <p:extLst>
      <p:ext uri="{BB962C8B-B14F-4D97-AF65-F5344CB8AC3E}">
        <p14:creationId xmlns:p14="http://schemas.microsoft.com/office/powerpoint/2010/main" val="2490078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53539C-318A-4463-F8B1-6D7BD0E5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7" t="9531" r="2820" b="1282"/>
          <a:stretch/>
        </p:blipFill>
        <p:spPr>
          <a:xfrm>
            <a:off x="1875234" y="706152"/>
            <a:ext cx="5393531" cy="54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88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7254DD-4FF7-00B8-0FD3-9A26011D9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93518"/>
            <a:ext cx="9160045" cy="4612338"/>
          </a:xfrm>
        </p:spPr>
      </p:pic>
    </p:spTree>
    <p:extLst>
      <p:ext uri="{BB962C8B-B14F-4D97-AF65-F5344CB8AC3E}">
        <p14:creationId xmlns:p14="http://schemas.microsoft.com/office/powerpoint/2010/main" val="3333575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C992C1-6D56-5BF1-90BD-2F0E319880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085"/>
          <a:stretch/>
        </p:blipFill>
        <p:spPr>
          <a:xfrm>
            <a:off x="1856947" y="715118"/>
            <a:ext cx="5430106" cy="54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62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03AB11-7E6B-BE98-339C-84D4AABA7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" y="1133128"/>
            <a:ext cx="9125292" cy="4591744"/>
          </a:xfrm>
        </p:spPr>
      </p:pic>
    </p:spTree>
    <p:extLst>
      <p:ext uri="{BB962C8B-B14F-4D97-AF65-F5344CB8AC3E}">
        <p14:creationId xmlns:p14="http://schemas.microsoft.com/office/powerpoint/2010/main" val="3181297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28D062-09A8-1E16-1170-DD9D29AE3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907" y="716767"/>
            <a:ext cx="5356186" cy="542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27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27560D-A8B9-F08D-DEB4-28A436568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3" y="1132006"/>
            <a:ext cx="9123767" cy="4593988"/>
          </a:xfrm>
        </p:spPr>
      </p:pic>
    </p:spTree>
    <p:extLst>
      <p:ext uri="{BB962C8B-B14F-4D97-AF65-F5344CB8AC3E}">
        <p14:creationId xmlns:p14="http://schemas.microsoft.com/office/powerpoint/2010/main" val="4069788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F9F962-1D2B-11DA-0385-8924219F6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84" y="710753"/>
            <a:ext cx="5324015" cy="54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6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Counterfeit currency poses a significant threat to economic stability.</a:t>
            </a:r>
          </a:p>
          <a:p>
            <a:r>
              <a:rPr dirty="0"/>
              <a:t>Manual detection methods are inefficient and error-prone.</a:t>
            </a:r>
          </a:p>
          <a:p>
            <a:r>
              <a:rPr dirty="0"/>
              <a:t>This project proposes an AI-based solution for detecting fake Bangladeshi currency notes using deep learning.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Limited number of labeled images for training.</a:t>
            </a:r>
          </a:p>
          <a:p>
            <a:r>
              <a:rPr dirty="0"/>
              <a:t>Distinguishing subtle differences between real and fake notes.</a:t>
            </a:r>
          </a:p>
          <a:p>
            <a:r>
              <a:rPr dirty="0"/>
              <a:t>Generalizing to unseen images and different note conditions.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Include other denominations: 500, 1000</a:t>
            </a:r>
            <a:r>
              <a:rPr lang="en-US" dirty="0"/>
              <a:t>, 2000</a:t>
            </a:r>
            <a:r>
              <a:rPr dirty="0"/>
              <a:t> BDT.</a:t>
            </a:r>
          </a:p>
          <a:p>
            <a:r>
              <a:rPr dirty="0"/>
              <a:t>Deploy as mobile app or embedded system for real-time detection.</a:t>
            </a:r>
            <a:endParaRPr lang="en-US" dirty="0"/>
          </a:p>
          <a:p>
            <a:r>
              <a:rPr lang="en-US" dirty="0"/>
              <a:t>Deploy the model for other currencies like USD, Euro etc.</a:t>
            </a:r>
            <a:endParaRPr dirty="0"/>
          </a:p>
          <a:p>
            <a:r>
              <a:rPr dirty="0"/>
              <a:t>Explore more advanced CNN architectures or transfer learning.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Alekhya et al., 'Fake Currency Detection Using Image Processing'</a:t>
            </a:r>
          </a:p>
          <a:p>
            <a:r>
              <a:rPr dirty="0"/>
              <a:t>Ahmed et al., 'Feature Extraction of Bangladeshi Banknotes'</a:t>
            </a:r>
          </a:p>
          <a:p>
            <a:r>
              <a:rPr dirty="0"/>
              <a:t>Uddin et al., 'Image-Based Detection of Counterfeit Notes'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834742-4C6D-5F20-01B6-8A89E15461CE}"/>
              </a:ext>
            </a:extLst>
          </p:cNvPr>
          <p:cNvSpPr/>
          <p:nvPr/>
        </p:nvSpPr>
        <p:spPr>
          <a:xfrm>
            <a:off x="1581630" y="2644170"/>
            <a:ext cx="598074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4386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To develop a Convolutional Neural Network (CNN) model to </a:t>
            </a:r>
            <a:r>
              <a:rPr lang="en-US" dirty="0"/>
              <a:t>identify fake</a:t>
            </a:r>
            <a:r>
              <a:rPr dirty="0"/>
              <a:t> currency notes.</a:t>
            </a:r>
          </a:p>
          <a:p>
            <a:r>
              <a:rPr dirty="0"/>
              <a:t>To automate the detection process, minimizing human error.</a:t>
            </a:r>
          </a:p>
          <a:p>
            <a:r>
              <a:rPr dirty="0"/>
              <a:t>To build a scalable model that can later include multiple denominations.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Bangladesh suffers from widespread circulation of counterfeit currency.</a:t>
            </a:r>
          </a:p>
          <a:p>
            <a:r>
              <a:rPr dirty="0"/>
              <a:t>There is a lack of easily deployable, low-cost digital solutions for real-time detection.</a:t>
            </a:r>
          </a:p>
          <a:p>
            <a:r>
              <a:rPr dirty="0"/>
              <a:t>Need for a solution with high accuracy and efficiency for field use.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Images collected manually with primary focus on 100 BDT notes.</a:t>
            </a:r>
          </a:p>
          <a:p>
            <a:r>
              <a:rPr dirty="0"/>
              <a:t>Each note captured under various lighting and angles to increase diversity.</a:t>
            </a:r>
          </a:p>
          <a:p>
            <a:r>
              <a:rPr dirty="0"/>
              <a:t>Dataset split into training and testing folders for model validation.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Preprocessing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Images resized to 64×64 pixels to standardize input.</a:t>
            </a:r>
          </a:p>
          <a:p>
            <a:r>
              <a:rPr dirty="0"/>
              <a:t>Normalization applied by scaling pixel values</a:t>
            </a:r>
            <a:r>
              <a:rPr lang="en-US" dirty="0"/>
              <a:t> from [0,255] to [0,1]</a:t>
            </a:r>
            <a:endParaRPr dirty="0"/>
          </a:p>
          <a:p>
            <a:r>
              <a:rPr dirty="0"/>
              <a:t>Data augmentation used: shear, zoom, flip to improve model generalization.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Model based on CNN using </a:t>
            </a:r>
            <a:r>
              <a:rPr dirty="0" err="1"/>
              <a:t>Keras</a:t>
            </a:r>
            <a:r>
              <a:rPr dirty="0"/>
              <a:t> Sequential API.</a:t>
            </a:r>
          </a:p>
          <a:p>
            <a:r>
              <a:rPr dirty="0"/>
              <a:t>Two convolutional layers followed by max pooling.</a:t>
            </a:r>
          </a:p>
          <a:p>
            <a:r>
              <a:rPr dirty="0"/>
              <a:t>Final classification via sigmoid activated dense layer for binary output.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CNN Model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Conv2D(32 filters, 3x3 kernel, </a:t>
            </a:r>
            <a:r>
              <a:rPr dirty="0" err="1"/>
              <a:t>ReLU</a:t>
            </a:r>
            <a:r>
              <a:rPr dirty="0"/>
              <a:t> activation) + MaxPooling2D.</a:t>
            </a:r>
          </a:p>
          <a:p>
            <a:r>
              <a:rPr dirty="0"/>
              <a:t>Conv2D(32 filters, </a:t>
            </a:r>
            <a:r>
              <a:rPr dirty="0" err="1"/>
              <a:t>ReLU</a:t>
            </a:r>
            <a:r>
              <a:rPr dirty="0"/>
              <a:t>) + MaxPooling2D.</a:t>
            </a:r>
          </a:p>
          <a:p>
            <a:r>
              <a:rPr dirty="0"/>
              <a:t>Flatten layer → Dense(128, </a:t>
            </a:r>
            <a:r>
              <a:rPr dirty="0" err="1"/>
              <a:t>ReLU</a:t>
            </a:r>
            <a:r>
              <a:rPr dirty="0"/>
              <a:t>) → Dense(1, Sigmoid).</a:t>
            </a:r>
          </a:p>
          <a:p>
            <a:r>
              <a:rPr dirty="0"/>
              <a:t>Adam optimizer with binary cross-entropy loss function.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CNN </a:t>
            </a:r>
            <a:r>
              <a:rPr lang="en-US" dirty="0"/>
              <a:t>Model </a:t>
            </a:r>
            <a:r>
              <a:rPr dirty="0"/>
              <a:t>Architecture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489244-E4B9-1667-F48A-0A6D7CEB184E}"/>
              </a:ext>
            </a:extLst>
          </p:cNvPr>
          <p:cNvGrpSpPr/>
          <p:nvPr/>
        </p:nvGrpSpPr>
        <p:grpSpPr>
          <a:xfrm>
            <a:off x="-296176" y="2948940"/>
            <a:ext cx="9772927" cy="2697480"/>
            <a:chOff x="433820" y="2080260"/>
            <a:chExt cx="9772927" cy="2697480"/>
          </a:xfrm>
        </p:grpSpPr>
        <p:pic>
          <p:nvPicPr>
            <p:cNvPr id="4" name="Picture 3" descr="A_diagram_in_the_image_illustrates_a_convolutional.png"/>
            <p:cNvPicPr>
              <a:picLocks noChangeAspect="1"/>
            </p:cNvPicPr>
            <p:nvPr/>
          </p:nvPicPr>
          <p:blipFill>
            <a:blip r:embed="rId2"/>
            <a:srcRect t="28666" b="22445"/>
            <a:stretch/>
          </p:blipFill>
          <p:spPr>
            <a:xfrm>
              <a:off x="433820" y="2080260"/>
              <a:ext cx="8276359" cy="2697480"/>
            </a:xfrm>
            <a:prstGeom prst="rect">
              <a:avLst/>
            </a:prstGeom>
          </p:spPr>
        </p:pic>
        <p:pic>
          <p:nvPicPr>
            <p:cNvPr id="3" name="Picture 2" descr="A_diagram_in_the_image_illustrates_a_convolutional.png">
              <a:extLst>
                <a:ext uri="{FF2B5EF4-FFF2-40B4-BE49-F238E27FC236}">
                  <a16:creationId xmlns:a16="http://schemas.microsoft.com/office/drawing/2014/main" id="{E31B79C4-A3AF-932E-BF7E-349595E18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215" t="28666" b="22445"/>
            <a:stretch/>
          </p:blipFill>
          <p:spPr>
            <a:xfrm>
              <a:off x="5093208" y="2080260"/>
              <a:ext cx="5113539" cy="2697480"/>
            </a:xfrm>
            <a:prstGeom prst="rect">
              <a:avLst/>
            </a:prstGeom>
          </p:spPr>
        </p:pic>
        <p:pic>
          <p:nvPicPr>
            <p:cNvPr id="5" name="Picture 4" descr="A_diagram_in_the_image_illustrates_a_convolutional.png">
              <a:extLst>
                <a:ext uri="{FF2B5EF4-FFF2-40B4-BE49-F238E27FC236}">
                  <a16:creationId xmlns:a16="http://schemas.microsoft.com/office/drawing/2014/main" id="{6F8A2641-BF78-BF55-F4A4-E7D8A9779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5266" t="28666" r="28492" b="22445"/>
            <a:stretch/>
          </p:blipFill>
          <p:spPr>
            <a:xfrm>
              <a:off x="3721609" y="2080260"/>
              <a:ext cx="1344168" cy="26974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617</TotalTime>
  <Words>421</Words>
  <Application>Microsoft Office PowerPoint</Application>
  <PresentationFormat>On-screen Show (4:3)</PresentationFormat>
  <Paragraphs>51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Garamond</vt:lpstr>
      <vt:lpstr>Organic</vt:lpstr>
      <vt:lpstr>Detection of Counterfeit Bangladeshi Notes Using CNN</vt:lpstr>
      <vt:lpstr>Introduction</vt:lpstr>
      <vt:lpstr>Objective</vt:lpstr>
      <vt:lpstr>Problem Statement</vt:lpstr>
      <vt:lpstr>Dataset Collection</vt:lpstr>
      <vt:lpstr>Preprocessing Techniques</vt:lpstr>
      <vt:lpstr>Model Overview</vt:lpstr>
      <vt:lpstr>CNN Model Architecture</vt:lpstr>
      <vt:lpstr>CNN Model Architecture</vt:lpstr>
      <vt:lpstr>Model Training &amp;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Faced</vt:lpstr>
      <vt:lpstr>Future Work</vt:lpstr>
      <vt:lpstr>References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Jahin Al Hasan Joy</cp:lastModifiedBy>
  <cp:revision>17</cp:revision>
  <dcterms:created xsi:type="dcterms:W3CDTF">2013-01-27T09:14:16Z</dcterms:created>
  <dcterms:modified xsi:type="dcterms:W3CDTF">2025-04-16T21:52:51Z</dcterms:modified>
  <cp:category/>
</cp:coreProperties>
</file>